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1520" r:id="rId2"/>
    <p:sldId id="1296" r:id="rId3"/>
    <p:sldId id="1360" r:id="rId4"/>
    <p:sldId id="856" r:id="rId5"/>
    <p:sldId id="1579" r:id="rId6"/>
    <p:sldId id="1658" r:id="rId7"/>
    <p:sldId id="1659" r:id="rId8"/>
    <p:sldId id="1660" r:id="rId9"/>
    <p:sldId id="1746" r:id="rId10"/>
    <p:sldId id="1747" r:id="rId11"/>
    <p:sldId id="1661" r:id="rId12"/>
    <p:sldId id="1748" r:id="rId13"/>
    <p:sldId id="1749" r:id="rId14"/>
    <p:sldId id="1662" r:id="rId15"/>
    <p:sldId id="1751" r:id="rId16"/>
    <p:sldId id="1750" r:id="rId17"/>
    <p:sldId id="1663" r:id="rId18"/>
    <p:sldId id="1752" r:id="rId19"/>
    <p:sldId id="1753" r:id="rId20"/>
    <p:sldId id="1664" r:id="rId21"/>
    <p:sldId id="1754" r:id="rId22"/>
    <p:sldId id="1755" r:id="rId23"/>
    <p:sldId id="1665" r:id="rId24"/>
    <p:sldId id="1756" r:id="rId25"/>
    <p:sldId id="1757" r:id="rId26"/>
    <p:sldId id="1666" r:id="rId27"/>
    <p:sldId id="1667" r:id="rId28"/>
    <p:sldId id="1668" r:id="rId29"/>
    <p:sldId id="1384" r:id="rId30"/>
    <p:sldId id="1619" r:id="rId31"/>
    <p:sldId id="1686" r:id="rId32"/>
    <p:sldId id="1687" r:id="rId33"/>
    <p:sldId id="1688" r:id="rId34"/>
    <p:sldId id="1689" r:id="rId35"/>
    <p:sldId id="1690" r:id="rId36"/>
    <p:sldId id="1691" r:id="rId37"/>
    <p:sldId id="1692" r:id="rId38"/>
    <p:sldId id="1693" r:id="rId39"/>
    <p:sldId id="1759" r:id="rId40"/>
    <p:sldId id="1695" r:id="rId41"/>
    <p:sldId id="1696" r:id="rId42"/>
    <p:sldId id="1758" r:id="rId43"/>
    <p:sldId id="1697" r:id="rId44"/>
    <p:sldId id="1699" r:id="rId45"/>
    <p:sldId id="1700" r:id="rId46"/>
    <p:sldId id="1701" r:id="rId47"/>
    <p:sldId id="1702" r:id="rId48"/>
    <p:sldId id="1703" r:id="rId49"/>
    <p:sldId id="1704" r:id="rId50"/>
    <p:sldId id="1705" r:id="rId51"/>
    <p:sldId id="1706" r:id="rId52"/>
    <p:sldId id="1707" r:id="rId53"/>
    <p:sldId id="1708" r:id="rId54"/>
    <p:sldId id="1709" r:id="rId55"/>
    <p:sldId id="1710" r:id="rId56"/>
    <p:sldId id="1711" r:id="rId57"/>
    <p:sldId id="1712" r:id="rId58"/>
    <p:sldId id="1713" r:id="rId59"/>
    <p:sldId id="1714" r:id="rId60"/>
    <p:sldId id="1715" r:id="rId61"/>
    <p:sldId id="1716" r:id="rId62"/>
    <p:sldId id="1519" r:id="rId63"/>
  </p:sldIdLst>
  <p:sldSz cx="12190413" cy="6859588"/>
  <p:notesSz cx="6858000" cy="9144000"/>
  <p:defaultTextStyle>
    <a:defPPr>
      <a:defRPr lang="zh-CN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9BBD59"/>
    <a:srgbClr val="B4C7E7"/>
    <a:srgbClr val="7BC14A"/>
    <a:srgbClr val="FFD966"/>
    <a:srgbClr val="F3EFE5"/>
    <a:srgbClr val="00CCFF"/>
    <a:srgbClr val="FF99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6727" autoAdjust="0"/>
  </p:normalViewPr>
  <p:slideViewPr>
    <p:cSldViewPr>
      <p:cViewPr>
        <p:scale>
          <a:sx n="75" d="100"/>
          <a:sy n="75" d="100"/>
        </p:scale>
        <p:origin x="-384" y="-269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6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2017/3/27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11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2017/3/27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09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幻灯片">
    <p:bg>
      <p:bgPr>
        <a:solidFill>
          <a:srgbClr val="F3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7CD490C1-7E7E-423A-91D8-058624AF834B}" type="datetimeFigureOut">
              <a:rPr lang="zh-CN" altLang="en-US" smtClean="0"/>
              <a:t>2017/3/27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EA5C5624-0453-40A9-9FFF-DD435B6A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13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师阁小朋友\9929522_174959129000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2"/>
          <a:stretch/>
        </p:blipFill>
        <p:spPr bwMode="auto">
          <a:xfrm>
            <a:off x="-6387" y="0"/>
            <a:ext cx="121968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-1275" y="3707638"/>
            <a:ext cx="12192000" cy="1375395"/>
            <a:chOff x="-1524000" y="2705990"/>
            <a:chExt cx="12192000" cy="137539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0" y="2807930"/>
              <a:ext cx="914400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-1524000" y="2705990"/>
              <a:ext cx="12192000" cy="1375395"/>
              <a:chOff x="-1524000" y="2705990"/>
              <a:chExt cx="12192000" cy="137539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-1524000" y="2705990"/>
                <a:ext cx="12192000" cy="1292787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85218" y="3998778"/>
                <a:ext cx="6682781" cy="82606"/>
              </a:xfrm>
              <a:prstGeom prst="rect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-1524000" y="3998777"/>
                <a:ext cx="5509219" cy="82608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标题 2"/>
          <p:cNvSpPr txBox="1">
            <a:spLocks/>
          </p:cNvSpPr>
          <p:nvPr/>
        </p:nvSpPr>
        <p:spPr>
          <a:xfrm>
            <a:off x="-4852" y="3862218"/>
            <a:ext cx="1460760" cy="107974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语言文字应用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标题 2"/>
          <p:cNvSpPr txBox="1">
            <a:spLocks/>
          </p:cNvSpPr>
          <p:nvPr/>
        </p:nvSpPr>
        <p:spPr>
          <a:xfrm>
            <a:off x="3142878" y="3789834"/>
            <a:ext cx="7560840" cy="60948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zh-CN" sz="3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微软雅黑" pitchFamily="34" charset="-122"/>
                <a:cs typeface="Times New Roman"/>
              </a:rPr>
              <a:t>考点五　图文转换</a:t>
            </a:r>
          </a:p>
        </p:txBody>
      </p:sp>
      <p:sp>
        <p:nvSpPr>
          <p:cNvPr id="14" name="副标题 3"/>
          <p:cNvSpPr txBox="1">
            <a:spLocks/>
          </p:cNvSpPr>
          <p:nvPr/>
        </p:nvSpPr>
        <p:spPr>
          <a:xfrm>
            <a:off x="5039469" y="4399320"/>
            <a:ext cx="4418139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200" indent="-4572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读懂图表，准确转换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466492" y="3650010"/>
            <a:ext cx="1440612" cy="1536473"/>
            <a:chOff x="1466492" y="3650010"/>
            <a:chExt cx="1440612" cy="153647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7" r="75889" b="6437"/>
            <a:stretch/>
          </p:blipFill>
          <p:spPr>
            <a:xfrm>
              <a:off x="1466492" y="3650010"/>
              <a:ext cx="1440612" cy="153647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r="76101" b="6437"/>
            <a:stretch/>
          </p:blipFill>
          <p:spPr>
            <a:xfrm>
              <a:off x="1486694" y="3658518"/>
              <a:ext cx="1383104" cy="1438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45418"/>
            <a:ext cx="11449272" cy="60836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该题与同年新课标全国卷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一样，用框架示意图的形式考查语言表达准确、连贯等能力，但比卷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更贴近学生生活，突出语言的实际应用能力。该图同样由三级信息构成，较卷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，难的是二级信息中有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班级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之间的交叉，这给表述带来些许难度。这时要注意从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班级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两个角度来表述。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在用文字表述时同样要避免遗漏信息，注意语言的准确与连贯。如答案写成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春游分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组，小组准备物品，人人参与，组长协调；班级进行美食评比，举办游艺活动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，似乎很简明，但这是开中药铺式的罗列，没有体现文段特定的开头语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，没有显示小组与班级之间的联系，不是连贯的、能独立成篇的语言形式。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806497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38135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117426"/>
            <a:ext cx="11478502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下面是中国邮政为保护地球水环境发行的邮票中的主体图形，请写出构图要素，并说明图形寓意，要求语意简明，句子通顺，不超过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074" name="Picture 2" descr="\\马玉娜\d\2016PPT原文件\大一轮\语文  全国（改考纲）\GK1.T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4" y="1689331"/>
            <a:ext cx="3599556" cy="256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1245" y="4661400"/>
            <a:ext cx="11449272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该图由地球、清流、鱼、手和浊流构成。地球上各种鱼在清澈的水流里游动，人类之手正在阻挡排向清流中的污水，整个图形表达了人类保护水环境、拒绝水污染的决心。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286" y="396989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8702" y="396989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2684764" y="3969895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2931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481055"/>
            <a:ext cx="11449272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本题以图文转换的形式考查对画面的理解和语言表达鲜明、生动的能力。描述画面要抓住画面特征，准确描写图上的地球、清流、鱼、手和浊流，揭示出它们的相互关系。配文要简洁，表达要鲜明、生动。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9143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661696"/>
            <a:ext cx="11449272" cy="3272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该道图文转换题是徽标题。答该题，首先要关注题干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为保护地球水环境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这一重要提示语。读图的关键是那只手为何要隔断水流，阻挡的水流代表什么。只要稍加思索，不难看出。值得关注的是答案的表述：不能遗漏信息，如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地球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很容易被考生忽略；语言要简明有序，因为题干有字数限制。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806497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4212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179274"/>
            <a:ext cx="11478502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下面是联合国发行的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联合我们的力量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邮票中的主体图形，请写出构图要素，并说明图形寓意，要求语意简明，句子通顺，不超过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4098" name="Picture 2" descr="\\马玉娜\d\2016PPT原文件\大一轮\语文  全国（改考纲）\GK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05" y="1551891"/>
            <a:ext cx="2243654" cy="292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820" y="395973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7940" y="3959735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2641331" y="3959735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  <p:sp>
        <p:nvSpPr>
          <p:cNvPr id="8" name="矩形 7"/>
          <p:cNvSpPr/>
          <p:nvPr/>
        </p:nvSpPr>
        <p:spPr>
          <a:xfrm>
            <a:off x="425624" y="4675292"/>
            <a:ext cx="11162246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图形由橄榄枝和多面旗帜组成，这些旗帜又巧妙地构成一只飞翔的鸽子。旗帜代表不同国家，鸽子代表和平，飞鸽衔着橄榄枝，强化了和平寓意，整个图形表示各国应齐心协力、维护和平。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22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625071"/>
            <a:ext cx="11449272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本题考查看图识图和分析概括图形寓意的能力，要求读懂图中各个部分之间的关系。本图关键的地方是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鸽子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旗帜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橄榄枝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，要明确这些与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联合我们的力量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之间的关系。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41312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693490"/>
            <a:ext cx="11449272" cy="52111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该题与同年全国卷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的图文转换题一样，选取的都是邮票图案。答该题，同样不可忽视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联合我们的力量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这一重要提示，因为它不仅是提示，还是暗示，暗示考生思考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联合我们的力量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目的所在。读图，整个图形为和平鸽加橄榄枝，这点考生不难看出。稍有难度的是鸽子是由什么组成，只要能看出它由多国国旗组成，一切都豁然开朗了。值得关注的还是答案的表述：一要准确，如表述为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该图由橄榄枝、鸽子、旗帜组成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，显然不够准确，因为这三项不是加和的关系；二要简明，语言不能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啰</a:t>
            </a:r>
            <a:r>
              <a:rPr lang="zh-CN" altLang="zh-CN" sz="2800" kern="100" dirty="0">
                <a:latin typeface="楷体_GB2312"/>
                <a:ea typeface="华文细黑"/>
                <a:cs typeface="楷体_GB2312"/>
              </a:rPr>
              <a:t>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734489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2385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369413"/>
            <a:ext cx="1147850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5.(2016·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是某校团委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梦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演讲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工作的初步构思框架，请把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这个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写成一段话，要求内容得当，表述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确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，语言连贯，不超过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5122" name="Picture 2" descr="\\马玉娜\d\2016PPT原文件\大一轮\语文  全国（改考纲）\K3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67" y="198873"/>
            <a:ext cx="5516387" cy="41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820" y="314176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7940" y="314176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2641331" y="3141762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  <p:sp>
        <p:nvSpPr>
          <p:cNvPr id="8" name="矩形 7"/>
          <p:cNvSpPr/>
          <p:nvPr/>
        </p:nvSpPr>
        <p:spPr>
          <a:xfrm>
            <a:off x="425624" y="4509914"/>
            <a:ext cx="11162246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中国梦演讲赛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拟于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日举行，赛事需要组织和宣传工作。组织工作需要联系报告厅，选拔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名参赛者，最后评出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个奖项；宣传工作包括出海报、组稿，并在学校网站和校报报道。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313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769087"/>
            <a:ext cx="11449272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本题考查图文转换。图总体为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中国梦演讲赛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赛事组织的流程图，涉及各类工作及各项要求，只要理清树形图的结构，就不难读懂图意。表述时要注意内在逻辑关系。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10116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1409" y="1032366"/>
            <a:ext cx="11679403" cy="1984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是课标卷时隔一年再考构思框架图转换，题干要求几乎未变。该题所给的图示内容已经很清晰地告诉了时间、宣传组织工作的具体内容，在转换成文字时需要考虑顺序，尤其是词序与连接。此题在内容上难度较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734489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333421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3203946" y="3285892"/>
            <a:ext cx="66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hlinkClick r:id="rId2" action="ppaction://hlinksldjump"/>
          </p:cNvPr>
          <p:cNvSpPr txBox="1"/>
          <p:nvPr/>
        </p:nvSpPr>
        <p:spPr>
          <a:xfrm>
            <a:off x="3133353" y="2767130"/>
            <a:ext cx="535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Ⅰ </a:t>
            </a:r>
            <a:r>
              <a:rPr lang="en-US" altLang="zh-CN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精做课标真题，把握复习方向</a:t>
            </a:r>
            <a:endParaRPr lang="en-US" altLang="zh-CN" sz="2800" b="1" dirty="0" smtClean="0">
              <a:solidFill>
                <a:srgbClr val="3114A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204717" y="4317969"/>
            <a:ext cx="6660000" cy="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3" action="ppaction://hlinksldjump"/>
          </p:cNvPr>
          <p:cNvSpPr txBox="1"/>
          <p:nvPr/>
        </p:nvSpPr>
        <p:spPr>
          <a:xfrm>
            <a:off x="3133353" y="3799245"/>
            <a:ext cx="6784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Ⅱ  </a:t>
            </a:r>
            <a:r>
              <a:rPr lang="zh-CN" altLang="en-US" sz="2800" b="1" dirty="0" smtClean="0">
                <a:solidFill>
                  <a:srgbClr val="3114A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掌握五类图文转换题的解题方法和策略</a:t>
            </a:r>
            <a:endParaRPr lang="en-US" altLang="zh-CN" sz="2800" b="1" dirty="0" smtClean="0">
              <a:solidFill>
                <a:srgbClr val="3114A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733675" cy="79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96912"/>
            <a:ext cx="2733675" cy="400110"/>
          </a:xfrm>
          <a:prstGeom prst="rect">
            <a:avLst/>
          </a:prstGeom>
          <a:solidFill>
            <a:schemeClr val="accent6">
              <a:lumMod val="75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内容索引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2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369413"/>
            <a:ext cx="1147850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6.(2016·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全国乙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是某校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文化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体验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计划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的初步构思框架，请把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这个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一段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话，要求内容完整，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表述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准确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，语言连贯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146" name="Picture 2" descr="\\马玉娜\d\2016PPT原文件\大一轮\语文  全国（改考纲）\K1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93" y="305643"/>
            <a:ext cx="5156020" cy="389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820" y="314176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7940" y="3141762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2641331" y="3141762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  <p:sp>
        <p:nvSpPr>
          <p:cNvPr id="8" name="矩形 7"/>
          <p:cNvSpPr/>
          <p:nvPr/>
        </p:nvSpPr>
        <p:spPr>
          <a:xfrm>
            <a:off x="425624" y="4437906"/>
            <a:ext cx="11162246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中华文化体验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计划开设旗袍、围棋、国画三个讲座，并开展三项活动：利用体育课体验太极拳，利用手工课体验中国结和剪纸艺术。年终举行太极拳表演和作品展示。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8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125538"/>
            <a:ext cx="11449272" cy="3241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本题以图文转换的形式考查对画面的理解和语言表达简明、连贯、准确的能力。从构图的分支关系来看，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中华文化体验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计划的初步构思框架总体分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讲座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两个环节，每个环节又包含几项具体内容。要按顺序介绍清楚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活动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讲座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的具体内容及实施方式。做到内容全面，表达准确，语言连贯简洁，不要超过字数要求。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39403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1409" y="1166857"/>
            <a:ext cx="11679403" cy="1984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解答该题，先要明确叙述的对象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中华文化体验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计划，然后从下到上进行分层叙述，特别注意依照一定的顺序，不要丢落信息，诸如时间等。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734489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14079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439679"/>
            <a:ext cx="1147850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7.(2016·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全国丙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是某高中举办迎新生晩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构思框架，请把这个构思写成一段话，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内容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完整，表述准确，语意连贯，不超过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70" name="Picture 2" descr="\\马玉娜\d\2016PPT原文件\大一轮\语文  全国（改考纲）\K4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345" y="386408"/>
            <a:ext cx="3500952" cy="410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820" y="261761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7940" y="261761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2641331" y="2617614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  <p:sp>
        <p:nvSpPr>
          <p:cNvPr id="8" name="矩形 7"/>
          <p:cNvSpPr/>
          <p:nvPr/>
        </p:nvSpPr>
        <p:spPr>
          <a:xfrm>
            <a:off x="425624" y="4649407"/>
            <a:ext cx="11162246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本次迎新生晚会由高二、高三同学排练演出节目，节目内容以反映中学生学习生活为主，形式不限。要提前通知各年级并动员相关同学积极参加，演出后进行评奖。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285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193023"/>
            <a:ext cx="11449272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本题以图文转换的形式考查对画面的理解和语言表达的连贯、准确。描述图要抓住图中各要素之间的联系，准确、简洁地表述出它们之间的关系，不要有遗漏。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3760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1409" y="1053530"/>
            <a:ext cx="11679403" cy="1984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该题与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年新课标全国卷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的第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题一样，难度不大，只要理清图中各单元有哪些内容，逻辑联系是什么，理清层级的主干顺序，用简洁明了的语言顺畅表达出来即可。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734489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1545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1341562"/>
            <a:ext cx="1147850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课标卷在图文转换命题方面有何特点？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 rot="1947776">
            <a:off x="512162" y="401708"/>
            <a:ext cx="1575646" cy="852136"/>
            <a:chOff x="-19367" y="0"/>
            <a:chExt cx="427964" cy="504056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 rot="19665152">
              <a:off x="0" y="0"/>
              <a:ext cx="408597" cy="504056"/>
              <a:chOff x="0" y="0"/>
              <a:chExt cx="423990" cy="504056"/>
            </a:xfrm>
          </p:grpSpPr>
          <p:sp>
            <p:nvSpPr>
              <p:cNvPr id="7" name="圆角矩形 22"/>
              <p:cNvSpPr>
                <a:spLocks noChangeArrowheads="1"/>
              </p:cNvSpPr>
              <p:nvPr/>
            </p:nvSpPr>
            <p:spPr bwMode="auto">
              <a:xfrm>
                <a:off x="1" y="0"/>
                <a:ext cx="423989" cy="504056"/>
              </a:xfrm>
              <a:prstGeom prst="roundRect">
                <a:avLst>
                  <a:gd name="adj" fmla="val 7259"/>
                </a:avLst>
              </a:prstGeom>
              <a:solidFill>
                <a:srgbClr val="00B0F0"/>
              </a:solidFill>
              <a:ln w="6350" cap="flat" cmpd="sng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8" name="圆角矩形 23"/>
              <p:cNvSpPr>
                <a:spLocks noChangeArrowheads="1"/>
              </p:cNvSpPr>
              <p:nvPr/>
            </p:nvSpPr>
            <p:spPr bwMode="auto">
              <a:xfrm>
                <a:off x="0" y="377069"/>
                <a:ext cx="423989" cy="126987"/>
              </a:xfrm>
              <a:prstGeom prst="roundRect">
                <a:avLst>
                  <a:gd name="adj" fmla="val 7259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rgbClr val="395E8A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400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5" name="TextBox 25"/>
            <p:cNvSpPr>
              <a:spLocks noChangeArrowheads="1"/>
            </p:cNvSpPr>
            <p:nvPr/>
          </p:nvSpPr>
          <p:spPr bwMode="auto">
            <a:xfrm rot="19641341">
              <a:off x="-19367" y="73884"/>
              <a:ext cx="412405" cy="2912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6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  <a:sym typeface="微软雅黑" pitchFamily="34" charset="-122"/>
                </a:rPr>
                <a:t>真题启示</a:t>
              </a:r>
              <a:endParaRPr lang="zh-CN" altLang="en-US" sz="2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TextBox 9">
            <a:hlinkClick r:id="rId2" action="ppaction://hlinksldjump"/>
          </p:cNvPr>
          <p:cNvSpPr txBox="1"/>
          <p:nvPr/>
        </p:nvSpPr>
        <p:spPr>
          <a:xfrm>
            <a:off x="6762328" y="1547019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18487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5149" y="146001"/>
            <a:ext cx="11386607" cy="6473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从近三年图文转换题可以看出其起点高、题型新的特点，彰显了课标卷紧贴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读图时代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脉搏，注重创新的趋势。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考点综合。图文转换题是一种具有综合性、技巧性和创新特色的题型。它综合了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内容概括和综合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句式变换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仿写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语言表达简明、连贯、得体，准确、鲜明、生动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等考点。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考点稳定，题型转换。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年推出新题型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活动构架图的文字转换。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年却又回归到以前的徽标转换题型，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年又回到了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年的活动框架图题型。整个考点和大的题型不变，但每年是用徽标转换还是构思框架图转换，甚至是漫画转换、图表转换，都在变化中，且同一题型不会连年出现。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214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788453"/>
            <a:ext cx="1147850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根据课标卷图文转换题的命题特点，我们应如何复习它呢？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149" y="1838585"/>
            <a:ext cx="11386607" cy="13031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认真分析历年真题，了解考查重点，总结解题思路。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关注平时训练中的新题型，努力掌握不同题型的解题方法和策略。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14409" y="97199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27" y="6255027"/>
            <a:ext cx="602973" cy="6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7183" y="3076446"/>
            <a:ext cx="96760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Ⅱ  </a:t>
            </a:r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掌握五类图文转换题的解题方法和策略</a:t>
            </a:r>
            <a:endParaRPr lang="en-US" altLang="zh-CN" sz="4000" b="1" dirty="0">
              <a:solidFill>
                <a:schemeClr val="bg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2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50790" y="3076446"/>
            <a:ext cx="7624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Ⅰ  </a:t>
            </a:r>
            <a:r>
              <a:rPr lang="zh-CN" altLang="en-US" sz="4000" b="1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精</a:t>
            </a:r>
            <a:r>
              <a:rPr lang="zh-CN" altLang="en-US" sz="40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做课标真题，把握复习方向</a:t>
            </a:r>
            <a:endParaRPr lang="en-US" altLang="zh-CN" sz="4000" b="1" dirty="0">
              <a:solidFill>
                <a:schemeClr val="bg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8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17426"/>
            <a:ext cx="11478502" cy="26265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微软雅黑"/>
                <a:ea typeface="微软雅黑"/>
                <a:cs typeface="Times New Roman"/>
              </a:rPr>
              <a:t>一、漫画类转换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下面是一幅公益广告图片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祖辈的井、父辈的井、子孙的井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，请简要介绍图片的主要内容并揭示其寓意，要求语意简明，句子通顺，不超过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8194" name="Picture 2" descr="\\马玉娜\d\2016PPT原文件\大一轮\语文  全国（改考纲）\8-13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743" y="2186608"/>
            <a:ext cx="5537276" cy="193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35149" y="4219101"/>
            <a:ext cx="11386607" cy="2595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图片以三口井为主体，每口井都配有一个木桶，而打水的绳子依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祖辈的井、父辈的井、子孙的井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的顺序大幅增长。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寓意：人们对地下水资源的过度利用，导致地下水资源日渐匮乏。呼吁人们要合理开发、利用和珍惜水资源。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15686" y="224948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2036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307699"/>
            <a:ext cx="11478502" cy="19794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为下面这幅漫画拟一则标题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不得以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孤独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无题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为题，不超过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，并描述内容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，揭示寓意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。要求语意简明，句子通顺。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218" name="Picture 2" descr="\\马玉娜\d\2016PPT原文件\大一轮\语文  全国（改考纲）\A1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11" y="1764085"/>
            <a:ext cx="3447367" cy="246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35149" y="4500389"/>
            <a:ext cx="11386607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标题：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孤独伴随我成长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留守儿童期盼关爱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内容：一个背着书包的小孩，手捧书，坐在孤岛上，眺望远方的爱心。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寓意：伴随孤独成长的孩子，渴望得到父母的关爱。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43678" y="1825526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3272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053530"/>
            <a:ext cx="1147850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读懂漫画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做漫画类转换题的前提是读懂漫画。如何读懂漫画呢？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了解漫画特点。漫画是一种具有讽刺性或幽默性的绘画，它多从政治事件和生活现象中取材，通过夸张、比喻、象征、寓意等手法，表现幽默、诙谐的画面，借以讽刺、批评或颂扬某些人或事。它一般由标题、画面、寓意三部分组成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读标题。有些漫画标题可能是其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画眼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，往往揭示出一定的寓意，要认真分析思考标题的含义。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0" y="353729"/>
            <a:ext cx="1742594" cy="51182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 smtClean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精要点拨 </a:t>
            </a:r>
            <a:endParaRPr lang="zh-CN" altLang="en-US" sz="2600" b="1" dirty="0">
              <a:solidFill>
                <a:schemeClr val="bg1"/>
              </a:solidFill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9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308621"/>
            <a:ext cx="11478502" cy="58574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读画面。漫画的重要特点是用笔简洁，但不会缺少人或物的动作、表情、语言等，只有多个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要素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整合起来，才能形成特定情景，从而表现主旨。所以，画面上的每个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要素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都对表达寓意起着提示作用。读画时一定要仔细观察画面，注意各个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要素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所提供的信息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比如看看画中有几个人、几件物，看清人物的神态、动作，把握人与物、人与人、物与物之间的关系等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。另外，要特别注意画面中的变形、夸张之处，它们往往是漫画的弦外之音，是寓意的真正所在。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读题注和画注。它们是文字表述，对漫画有着特别提示，也能帮助我们准确理解其寓意。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0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66347"/>
            <a:ext cx="1147850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审题要求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审清题干要求，特别注意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描述画面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介绍画面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之类的区别。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审漫画：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审标题，仔细审读漫画的题目，认真分析思考题目的含义；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审主体画面，准确把握漫画的主题；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审题注和画注，帮助我们准确理解漫画的主题思想。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答题要求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拟标题。标题是漫画的眉目，它有暗示漫画寓意或揭示讽刺对象的作用。拟定标题先要弄清漫画讽刺的主体和漫画的主题，然后围绕讽刺的主体或主题拟加标题。拟题可直接以讽刺或颂扬的大主题命名，也可扣住漫画的主题命名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378119"/>
            <a:ext cx="11478502" cy="52119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画面。描述画面，就是用描述性的语言介绍画面内容，描述时要注意对象，留意方位，按照顺序，准确表述。描述时只要求对漫画内容本身加以说明，不可超越漫画所给的图文信息添枝加叶，用主观想象代替画面中并不存在的东西。另外，如是说明画面，语言要客观；如是描述画面内容，语言可以形象些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挖寓意。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把握漫画两大主题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一是劝诫、揭露、讽刺，二是歌颂、赞美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，看所给漫画主题属于哪一类。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思考应由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类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由个别现象到一类现象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、由实及虚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由事及理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、由表及里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由结果到原因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451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89434"/>
            <a:ext cx="1147850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微软雅黑"/>
                <a:ea typeface="微软雅黑"/>
                <a:cs typeface="Times New Roman"/>
              </a:rPr>
              <a:t>二、图表类转换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分析下面表格内容，完成题目。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706703"/>
              </p:ext>
            </p:extLst>
          </p:nvPr>
        </p:nvGraphicFramePr>
        <p:xfrm>
          <a:off x="478582" y="1692083"/>
          <a:ext cx="11233248" cy="4853105"/>
        </p:xfrm>
        <a:graphic>
          <a:graphicData uri="http://schemas.openxmlformats.org/drawingml/2006/table">
            <a:tbl>
              <a:tblPr/>
              <a:tblGrid>
                <a:gridCol w="1957366"/>
                <a:gridCol w="6251546"/>
                <a:gridCol w="3024336"/>
              </a:tblGrid>
              <a:tr h="2808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年龄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美国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中国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605"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9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～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24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个月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自己扔尿布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认字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605"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～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岁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扔垃圾、整理玩具、浇花、喂宠物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背唐诗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605"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～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6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岁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铺床、摆餐具、擦桌子、收拾房间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各种艺术能力培训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605"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6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～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岁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做简单的饭、清理洗手间、使用洗衣机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做作业，艺术培训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605"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13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岁以上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换灯泡、做饭、洗衣、修剪草坪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9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做作业，艺术培训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89434"/>
            <a:ext cx="1147850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美国家长认为，孩子应该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149" y="1125538"/>
            <a:ext cx="11386607" cy="6560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从小就参与家务劳动或者从小就培养生活自理能力。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3078" y="37155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6" name="矩形 5"/>
          <p:cNvSpPr/>
          <p:nvPr/>
        </p:nvSpPr>
        <p:spPr>
          <a:xfrm>
            <a:off x="339000" y="1989634"/>
            <a:ext cx="1147850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中国家长认为，孩子应该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149" y="2925738"/>
            <a:ext cx="11386607" cy="6560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更专注于学业和各种艺术培训，基本上不需要做家务。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3553" y="2200424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9" name="矩形 8"/>
          <p:cNvSpPr/>
          <p:nvPr/>
        </p:nvSpPr>
        <p:spPr>
          <a:xfrm>
            <a:off x="339000" y="3717826"/>
            <a:ext cx="1147850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你认可哪种教育方式？理由是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5149" y="4562872"/>
            <a:ext cx="11386607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认可美国的教育方式，因为美国的教育方式更注重培养孩子的生活自理、自立能力，而这些能力是一个人学会生存的基础，有利于培养未成年人的独立性和责任心。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1921" y="390423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4371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93043"/>
            <a:ext cx="11478502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阅读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面的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图表，根据要求完成题目。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434" name="Picture 2" descr="\\马玉娜\d\2016PPT原文件\大一轮\语文  全国（改考纲）\YYW2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14" y="901147"/>
            <a:ext cx="4939908" cy="296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9000" y="892671"/>
            <a:ext cx="6260262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给图表拟一个标题。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150" y="1756767"/>
            <a:ext cx="5643102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Courier New"/>
              </a:rPr>
              <a:t>)2013—2014</a:t>
            </a:r>
            <a:r>
              <a:rPr lang="zh-CN" altLang="zh-CN" sz="2800" kern="100" dirty="0">
                <a:solidFill>
                  <a:srgbClr val="C00000"/>
                </a:solidFill>
                <a:latin typeface="Times New Roman"/>
                <a:ea typeface="华文细黑"/>
                <a:cs typeface="Times New Roman"/>
              </a:rPr>
              <a:t>年浙江省与全国图书报刊及综合阅读率比较</a:t>
            </a:r>
            <a:endParaRPr lang="zh-CN" altLang="zh-CN" sz="1050" kern="100" dirty="0">
              <a:solidFill>
                <a:srgbClr val="C0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52420" y="29040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32540" y="29040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10" name="矩形 9"/>
          <p:cNvSpPr/>
          <p:nvPr/>
        </p:nvSpPr>
        <p:spPr>
          <a:xfrm>
            <a:off x="435149" y="3964330"/>
            <a:ext cx="10196561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本题以图文转换的形式考查语言表达简明、连贯、准确的能力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首先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应当看清图表上的文字，弄清楚究竟是比较什么事情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其次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应当看清比较的大体情况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最后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通过思考，得出相应的结论。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07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9000" y="477466"/>
            <a:ext cx="1147850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根据图表数据，得出相关结论。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5149" y="1269554"/>
            <a:ext cx="11386607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浙江报刊及综合阅读率高于全国水平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图书阅读率低于全国水平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浙江人要重视图书阅读。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67414" y="66387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5954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558" y="1269554"/>
            <a:ext cx="11449272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IPAPANNEW"/>
                <a:ea typeface="华文细黑"/>
                <a:cs typeface="Times New Roman"/>
              </a:rPr>
              <a:t>[</a:t>
            </a:r>
            <a:r>
              <a:rPr lang="zh-CN" altLang="zh-CN" sz="2800" b="1" kern="100" dirty="0">
                <a:solidFill>
                  <a:srgbClr val="0000FF"/>
                </a:solidFill>
                <a:latin typeface="IPAPANNEW"/>
                <a:ea typeface="华文细黑"/>
                <a:cs typeface="Times New Roman"/>
              </a:rPr>
              <a:t>考点要求</a:t>
            </a:r>
            <a:r>
              <a:rPr lang="en-US" altLang="zh-CN" sz="2800" b="1" kern="100" dirty="0">
                <a:solidFill>
                  <a:srgbClr val="0000FF"/>
                </a:solidFill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表达应用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语言表达简明、连贯、得体，准确、鲜明、生动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79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156915"/>
            <a:ext cx="1147850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读懂图表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，是指表示各种情况和注明各种数字的图和表的总称，如统计表、示意图等。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阅读图表，要注意以下几点：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注重整体阅读。对这类考题，应当先对材料或图表资料等有一个整体的了解，把握一个大主题或方向。要通过整体阅读，搜索有效信息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0" y="353729"/>
            <a:ext cx="1742594" cy="51182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 smtClean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精要点拨 </a:t>
            </a:r>
            <a:endParaRPr lang="zh-CN" altLang="en-US" sz="2600" b="1" dirty="0">
              <a:solidFill>
                <a:schemeClr val="bg1"/>
              </a:solidFill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549474"/>
            <a:ext cx="1147850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区别不同图表的特点。具体而言，图表式的要兼顾图表的各个要素，坐标曲线图要抓住曲线变化的规律，柱状饼式图要抓住各要素的比例分配及变化情况，生产流程图要抓住事理的时空、先后逻辑顺序等。不能顾此失彼，更不能遗漏信息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重视数据变化。我们要重视图表中的数据变化，数据的变化往往说明了某个问题，而这可能正是这个材料的重要之处，也是得出观点的源头。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注意图表细节。图表中有一些细节不可忽视，它往往起提示作用。如图表下面的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注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70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89434"/>
            <a:ext cx="11478502" cy="637095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审题要求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审题时要注意表头和表脚的文字，弄清楚图表说明的对象和比较的角度；注意题干中句式表达的要求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是单句还是复句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和字数限制。有的题目还限定了以某个具体对象作为答案的主语，类似句子重组题型，要求你去续写，应注意题目要求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lvl="0">
              <a:lnSpc>
                <a:spcPct val="14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答题要求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>
              <a:lnSpc>
                <a:spcPct val="14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一定要扣住题干要求作答，因为题干要求往往对内容有一定的提示性，最好能利用题干要求甚至图表标题用语作答。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>
              <a:lnSpc>
                <a:spcPct val="14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对于复杂的表格，组织答案时不能只就一个方面来展开，要善于从横向、纵向、斜向等角度综合分析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266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482826"/>
            <a:ext cx="11478502" cy="50352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把握数据表述分寸。在答案表述中，特别是在反映事物变化或规律时，选用词语要准确。如表明增长趋势，可用的词语有：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增加了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增加到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增长了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倍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等。表明下降趋势，可用的词语有：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减少了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</a:p>
          <a:p>
            <a:pPr>
              <a:lnSpc>
                <a:spcPct val="140000"/>
              </a:lnSpc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减少到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减少了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百分数、分数，不能用倍数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等。又如表示程度范围的概念有：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近一半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约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50%)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大部分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比例在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55%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70%)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</a:p>
          <a:p>
            <a:pPr>
              <a:lnSpc>
                <a:spcPct val="140000"/>
              </a:lnSpc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绝大多数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比例占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以上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所有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约几成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语言简要，不要一五一十地把图表内容全都说出来；或者思路不清、角度交错等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605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64468"/>
            <a:ext cx="11478502" cy="32729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微软雅黑"/>
                <a:ea typeface="微软雅黑"/>
                <a:cs typeface="Times New Roman"/>
              </a:rPr>
              <a:t>三、徽标类转换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二十国集团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(G20)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领导人第十一次峰会于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日至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日在我国杭州举办，这次峰会以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构建创新、活动、联动、包容的世界经济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为主题。下图是这次峰会的标识，请根据构图特点，用简洁的语言说明该标识的构图要素及其内涵，不超过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6774049" y="282411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pic>
        <p:nvPicPr>
          <p:cNvPr id="1026" name="Picture 2" descr="F:\师阁幻灯片原文件\2017\2017 语文 大一轮\语文  全国（改考纲）\8-14改.t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30" y="3573810"/>
            <a:ext cx="5928168" cy="19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04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981522"/>
            <a:ext cx="11386607" cy="388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构图要素：标识用波浪形的线条描绘出桥形轮廓，辅以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G20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CHINA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和篆刻隶书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印章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内涵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：桥形轮廓能让人联想到杭州的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西湖断桥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，代表举办地的地域特点，也寓意着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G20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已成为全球经济增长之桥、国际社会合作之桥、面向未来的共赢之桥；图案中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G20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体现了各国团结协作精神；中文印章彰显了中国传统文化内涵，与英文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CHINA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相呼应。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03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450946"/>
            <a:ext cx="1147850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是某市读书节标志的主体图案，请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写出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构图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要素，并说明图形寓意，要求语意简明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句子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通顺，不超过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482" name="Picture 2" descr="\\马玉娜\d\2016PPT原文件\大一轮\语文  全国（改考纲）\8-19.T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05" y="386408"/>
            <a:ext cx="3698534" cy="260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35149" y="3132237"/>
            <a:ext cx="11386607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该读书节标志是爱心、书本和纽带等元素经组合变化构成。爱心和书本的寓意是热爱读书、用心读书。心形纽带的寓意是以读书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为纽带，齐心协力建构和谐社会。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9793" y="196001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83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158656"/>
            <a:ext cx="11478502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读懂徽标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认识徽标特点及表现手法。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徽标，即徽记、标志，它不是一般的图标，往往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言简意赅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，高度凝练，蕴涵着丰富的含义。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徽标的表现手法一般有五种：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表象手法：采用与徽标对象直接关联而具典型特征的形象，直述徽标。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如表现出版业以书的形象为徽标，表现铁路运输业以火车头的形象为徽标</a:t>
            </a:r>
            <a:r>
              <a:rPr lang="zh-CN" altLang="zh-CN" sz="2800" kern="100" spc="-5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spc="-50" dirty="0">
              <a:latin typeface="宋体"/>
              <a:cs typeface="Courier New"/>
            </a:endParaRP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0" y="353729"/>
            <a:ext cx="1742594" cy="51182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 smtClean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精要点拨 </a:t>
            </a:r>
            <a:endParaRPr lang="zh-CN" altLang="en-US" sz="2600" b="1" dirty="0">
              <a:solidFill>
                <a:schemeClr val="bg1"/>
              </a:solidFill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83033"/>
            <a:ext cx="11478502" cy="668770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象征手法：采用与徽标内容有某种意义上的联系的事物图形、文字、符号、色彩等，以比喻、形容等方式象征徽标对象的抽象内涵。如用交叉的镰刀斧头象征工农联盟，用挺拔的幼苗象征青少年儿童的茁壮成长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寓意手法：采用与徽标含义相近或具有寓意性的形象，以影射、暗示、示意的方式表现徽标的内容和特点。如用伞的形象暗示防潮湿，用箭头的形象示意方向等。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模拟手法：用特性相近事物形象模仿或比拟所标志对象的特征或含义的手法。如日本全日空航空公司采用仙鹤展翅的形象比拟飞行和祥瑞。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视感手法：采用并无特殊含义的简洁而形态独特的抽象图形、文字或符号，给人一种强烈的现代感、视觉冲击感或舒适感，引起人们注意并难以忘怀。如李宁运动品牌将拼音字母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横向夸大为徽标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390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450896"/>
            <a:ext cx="11478502" cy="52111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认真细致地观察所给徽标。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观察分析构图元素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图形、色彩，宏观把握徽标的外形特点，结合徽标主题，注意中英文大小写和缩写变化，以及涉及的时间、事物等。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抓住构成特征，如整个图形是个什么形状、什么事物等。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由此及彼，作出合理想象，对其寓意作出合情合理的解释。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徽标常采用较抽象的图案来展示其独特的创意，因此需要根据特征，展开联想，把徽标的抽象图案与其所属的活动、机构或组织联系起来，从而对其寓意作出合情合理的解释。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44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441421"/>
            <a:ext cx="1147850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新课标全国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是某中学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暑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瑶族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村考察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的初步构思框架，请把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这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构思写成一段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话，要求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内容完整，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准确，语言连贯，不超过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6" name="Picture 2" descr="\\马玉娜\d\2016PPT原文件\大一轮\语文  全国（改考纲）\Ab3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37" y="740961"/>
            <a:ext cx="5423502" cy="233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286" y="320320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8702" y="320320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矩形 6"/>
          <p:cNvSpPr/>
          <p:nvPr/>
        </p:nvSpPr>
        <p:spPr>
          <a:xfrm>
            <a:off x="391245" y="3890417"/>
            <a:ext cx="11449272" cy="194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本次瑶族村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日行考察要求参加人员事先查阅资料，了解瑶族概况，备好所需行装；考察期间的主要活动有参观、访谈以及与村民联谊，每人需写日记记录考察情况。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2684764" y="320320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27381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370051"/>
            <a:ext cx="1147850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审题要求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徽标类题目一般由三部分组成：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关于徽标的提示和注释。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据此可把握答题要点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徽标本身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。它由各要素整合而成，形成特定的情景和主题思想。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问题。它是试题的归宿，即指定考生按其要求与内容解答。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答题要求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准确。依据题干提示和图案内容作合情合理的解释和表述，如果过于生硬，恐怕理解上就出现问题了。另外，对构图各要素之间的关系也要准确说明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94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795134"/>
            <a:ext cx="1147850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简明。这类题都有语言简明的要求，而且有字数要求。所以，答案语言要简洁明了，不可拖泥带水、</a:t>
            </a:r>
            <a:r>
              <a:rPr lang="zh-CN" altLang="zh-CN" sz="2800" kern="100" dirty="0">
                <a:solidFill>
                  <a:prstClr val="black"/>
                </a:solidFill>
                <a:latin typeface="宋体"/>
                <a:ea typeface="华文细黑"/>
                <a:cs typeface="宋体"/>
              </a:rPr>
              <a:t>啰</a:t>
            </a:r>
            <a:r>
              <a:rPr lang="zh-CN" altLang="zh-CN" sz="2800" kern="100" dirty="0">
                <a:solidFill>
                  <a:prstClr val="black"/>
                </a:solidFill>
                <a:latin typeface="楷体_GB2312"/>
                <a:ea typeface="华文细黑"/>
                <a:cs typeface="楷体_GB2312"/>
              </a:rPr>
              <a:t>里</a:t>
            </a:r>
            <a:r>
              <a:rPr lang="zh-CN" altLang="zh-CN" sz="2800" kern="100" dirty="0">
                <a:solidFill>
                  <a:prstClr val="black"/>
                </a:solidFill>
                <a:latin typeface="宋体"/>
                <a:ea typeface="华文细黑"/>
                <a:cs typeface="宋体"/>
              </a:rPr>
              <a:t>啰</a:t>
            </a:r>
            <a:r>
              <a:rPr lang="zh-CN" altLang="zh-CN" sz="2800" kern="100" dirty="0">
                <a:solidFill>
                  <a:prstClr val="black"/>
                </a:solidFill>
                <a:latin typeface="楷体_GB2312"/>
                <a:ea typeface="华文细黑"/>
                <a:cs typeface="楷体_GB2312"/>
              </a:rPr>
              <a:t>嗦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有序。说明画面要有整体意识，留意方位，按照顺序，先总后分，先主后次。揭示寓意由表及里，在字数不超的前提下力求全面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 smtClean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683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435938"/>
            <a:ext cx="1147850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下面是某高中高三语文学科复习计划的构思框架。请把这个构思写成一段话，要求内容完整，表述准确，语言连贯，不超过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1506" name="Picture 2" descr="\\马玉娜\d\2016PPT原文件\大一轮\语文  全国（改考纲）\8-16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12" y="1850543"/>
            <a:ext cx="5935158" cy="290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35149" y="4710837"/>
            <a:ext cx="1138660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高三语文复习分两个阶段：第一阶段是专项复习，需要落实基础背诵，强化阅读分析和写作能力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spc="-50" dirty="0" smtClean="0">
                <a:latin typeface="Times New Roman"/>
                <a:ea typeface="华文细黑"/>
                <a:cs typeface="Times New Roman"/>
              </a:rPr>
              <a:t>第二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阶段是综合复习，主要做综合试题，同时对自己的弱项进行强化训练。</a:t>
            </a:r>
            <a:endParaRPr lang="zh-CN" altLang="zh-CN" sz="1050" kern="100" spc="-50" dirty="0">
              <a:effectLst/>
              <a:latin typeface="宋体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30433" y="1270417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7" name="矩形 6"/>
          <p:cNvSpPr/>
          <p:nvPr/>
        </p:nvSpPr>
        <p:spPr>
          <a:xfrm>
            <a:off x="262558" y="-98598"/>
            <a:ext cx="11478502" cy="69330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微软雅黑"/>
                <a:ea typeface="微软雅黑"/>
                <a:cs typeface="Times New Roman"/>
              </a:rPr>
              <a:t>四、框架示意图类转换</a:t>
            </a:r>
          </a:p>
        </p:txBody>
      </p:sp>
    </p:spTree>
    <p:extLst>
      <p:ext uri="{BB962C8B-B14F-4D97-AF65-F5344CB8AC3E}">
        <p14:creationId xmlns:p14="http://schemas.microsoft.com/office/powerpoint/2010/main" val="16558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1608" y="45418"/>
            <a:ext cx="11593287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下面是某校开展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齐学习，共成长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合作学习活动的构思框架，请把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这个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构思写成一段话，要求内容完整，表达准确，语言连贯，不超过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22530" name="Picture 2" descr="\\马玉娜\d\2016PPT原文件\大一轮\语文  全国（改考纲）\8-17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6" y="1682341"/>
            <a:ext cx="6272136" cy="469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406574" y="1557586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9575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5149" y="1332037"/>
            <a:ext cx="11386607" cy="2595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齐学习，共成长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合作学习活动要求学生采用生生互助的学习方式完成知识、问题、作业、评价、教养等五大方面的合作内容，还需根据学习实际，灵活运用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小先生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授课制、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一对一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辅导式、合作探究式等三大组织形式进行合作学习。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537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023478"/>
            <a:ext cx="11478502" cy="39184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这类题是较为新颖的题型，与实际生活联系紧密，以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两年课标卷考查的构思框架图题为代表。它一般给出一个框架示意图，要求用文字准确转述出来。答题时，一要看清题目要求；二要读懂框架关系及流程，尽量把它体现在答案中，对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初步构思框架示意图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还要注意正确分类；三要注意准确、连贯的要求，符合字数要求。另外，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初步构思框架示意图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是指尚未执行的路线图，不能写成已经完成的事情。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0" y="353729"/>
            <a:ext cx="1742594" cy="51182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 smtClean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精要点拨 </a:t>
            </a:r>
            <a:endParaRPr lang="zh-CN" altLang="en-US" sz="2600" b="1" dirty="0">
              <a:solidFill>
                <a:schemeClr val="bg1"/>
              </a:solidFill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0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17426"/>
            <a:ext cx="11478502" cy="26265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微软雅黑"/>
                <a:ea typeface="微软雅黑"/>
                <a:cs typeface="Times New Roman"/>
              </a:rPr>
              <a:t>五、看图写话类转换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下图是北京市控烟协会遴选的两个劝阻吸烟的手势，分别是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我介意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不可以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。请写一段话分析这两个手势的劝阻效果。要求语意完整，前后连贯，不少于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含标点符号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3554" name="Picture 2" descr="\\马玉娜\d\2016PPT原文件\大一轮\语文  全国（改考纲）\GK3.T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27" y="3032704"/>
            <a:ext cx="5879251" cy="277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9049730" y="228719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3839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0713" y="1116078"/>
            <a:ext cx="11615478" cy="1953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我介意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是从自我的角度出发来劝阻别人，太委婉，且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介意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语气太弱，不能给人以强烈的劝阻感，劝阻效果相对较弱；而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不可以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的手势直接具体，语气强烈，直接给人一种不能拒绝的口吻，劝阻效果较强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531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443162"/>
            <a:ext cx="1147850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湖北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欣赏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的天鹅戏水图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围绕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早春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，写一首小诗或一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则短文</a:t>
            </a:r>
            <a:r>
              <a:rPr lang="zh-CN" altLang="zh-CN" sz="2800" kern="100" spc="-5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spc="-5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spc="-50" dirty="0" smtClean="0">
                <a:latin typeface="Times New Roman"/>
                <a:ea typeface="华文细黑"/>
                <a:cs typeface="Times New Roman"/>
              </a:rPr>
              <a:t>要求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spc="-5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突出景物特征；</a:t>
            </a:r>
            <a:r>
              <a:rPr lang="en-US" altLang="zh-CN" sz="2800" kern="100" spc="-5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语言表达</a:t>
            </a:r>
            <a:r>
              <a:rPr lang="zh-CN" altLang="zh-CN" sz="2800" kern="100" spc="-50" dirty="0" smtClean="0">
                <a:latin typeface="Times New Roman"/>
                <a:ea typeface="华文细黑"/>
                <a:cs typeface="Times New Roman"/>
              </a:rPr>
              <a:t>鲜明、</a:t>
            </a:r>
            <a:endParaRPr lang="en-US" altLang="zh-CN" sz="2800" kern="100" spc="-5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spc="-50" dirty="0" smtClean="0">
                <a:latin typeface="Times New Roman"/>
                <a:ea typeface="华文细黑"/>
                <a:cs typeface="Times New Roman"/>
              </a:rPr>
              <a:t>生动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spc="-5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不超过</a:t>
            </a:r>
            <a:r>
              <a:rPr lang="en-US" altLang="zh-CN" sz="2800" kern="100" spc="-50" dirty="0">
                <a:latin typeface="Times New Roman"/>
                <a:ea typeface="华文细黑"/>
                <a:cs typeface="Courier New"/>
              </a:rPr>
              <a:t>80</a:t>
            </a:r>
            <a:r>
              <a:rPr lang="zh-CN" altLang="zh-CN" sz="2800" kern="100" spc="-50" dirty="0">
                <a:latin typeface="Times New Roman"/>
                <a:ea typeface="华文细黑"/>
                <a:cs typeface="Times New Roman"/>
              </a:rPr>
              <a:t>字。</a:t>
            </a:r>
            <a:endParaRPr lang="zh-CN" altLang="zh-CN" sz="1050" kern="100" spc="-50" dirty="0">
              <a:effectLst/>
              <a:latin typeface="宋体"/>
              <a:cs typeface="Courier New"/>
            </a:endParaRPr>
          </a:p>
        </p:txBody>
      </p:sp>
      <p:pic>
        <p:nvPicPr>
          <p:cNvPr id="24578" name="Picture 2" descr="\\马玉娜\d\2016PPT原文件\大一轮\语文  全国（改考纲）\Y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26" y="513314"/>
            <a:ext cx="4359748" cy="313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53769" y="256667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答案</a:t>
            </a:r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5333889" y="2566670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矩形 6"/>
          <p:cNvSpPr/>
          <p:nvPr/>
        </p:nvSpPr>
        <p:spPr>
          <a:xfrm>
            <a:off x="240368" y="3914800"/>
            <a:ext cx="11615478" cy="2595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一池水融融，几丝柳依依。天鹅知春暖，悠游自在啼。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东风轻拂，柳条上钻出了片片嫩叶，丝丝柔条，袅袅依依。几只黑天鹅伸着长长的脖子，如公主般雍容优雅，在一池碧水中自在地嬉戏，悠然地游弋；绿水微漾，泛起圈圈涟漪。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97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7381" y="981522"/>
            <a:ext cx="11284449" cy="3323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本题以图文转换的形式考查语言表达准确、鲜明、生动的能力。解答此题，首先要读懂画面内容，注意所写内容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围绕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早春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’”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这一限制条件；鲜明、生动，写成小诗或短文，也就是在准确的基础上进行联想和想象，并通过使用恰当的修辞手法使文字富有文采；最后，注意所写字数不能超过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431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053530"/>
            <a:ext cx="11449272" cy="2595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本题以图文转换的形式考查对画面的理解和语言表达准确、连贯的能力。该图应属于思维导图类，要注意理清思维框架的层次。最底端是整个框架的中心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瑶族村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日行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。下级节点分为两个方面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准备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，每个方面又包含新的子节点。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23168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669808"/>
            <a:ext cx="11478502" cy="32721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类题不同于一般常见的图文转换题，即不是简单、单一的信息转换、文字转述，而是把所给漫画、图片等当成一个引子、一个把手，要求或欣赏，或点评，或写解说词、宣传语等，还可以是图文结合的仿写、续写等。应该说这种题型是对传统图文转换的创新、发展，是一种创新题型，我们姑且把它说成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看图写话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0" y="353729"/>
            <a:ext cx="1742594" cy="511828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 smtClean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精要点拨 </a:t>
            </a:r>
            <a:endParaRPr lang="zh-CN" altLang="en-US" sz="2600" b="1" dirty="0">
              <a:solidFill>
                <a:schemeClr val="bg1"/>
              </a:solidFill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6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00" y="1012899"/>
            <a:ext cx="1147850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答这种题型，必须要以所给图画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片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为支撑和基础，同样要求读懂图画。只有读出图画的内容、主旨，才能有进一步完成其他文字要求的基础。之后，再看题目提出了怎样的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写话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要求，这一步才是主体。这些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要求主要有：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描述、想象画面内容；</a:t>
            </a: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写如解说词之类的日常小应用文；</a:t>
            </a: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与压缩、仿写等一道完成仿写、续写要求。这一步，考查综合性强，必须一一满足这些要求。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pic>
        <p:nvPicPr>
          <p:cNvPr id="3" name="图片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027" y="6255027"/>
            <a:ext cx="602973" cy="6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\Desktop\师阁小朋友\9929522_174959129000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2"/>
          <a:stretch/>
        </p:blipFill>
        <p:spPr bwMode="auto">
          <a:xfrm>
            <a:off x="-6387" y="0"/>
            <a:ext cx="121968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-1275" y="3707638"/>
            <a:ext cx="12192000" cy="1375395"/>
            <a:chOff x="-1524000" y="2705990"/>
            <a:chExt cx="12192000" cy="137539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0" y="2807930"/>
              <a:ext cx="914400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-1524000" y="2705990"/>
              <a:ext cx="12192000" cy="1375395"/>
              <a:chOff x="-1524000" y="2705990"/>
              <a:chExt cx="12192000" cy="137539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1524000" y="2705990"/>
                <a:ext cx="12192000" cy="1292787"/>
              </a:xfrm>
              <a:prstGeom prst="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985218" y="3998778"/>
                <a:ext cx="6682781" cy="82606"/>
              </a:xfrm>
              <a:prstGeom prst="rect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-1524000" y="3998777"/>
                <a:ext cx="5509219" cy="82608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>
            <a:off x="3987002" y="3645818"/>
            <a:ext cx="4648455" cy="886749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400" b="1" dirty="0" smtClea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4400" b="1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806362" y="4267584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  <a:r>
              <a:rPr lang="en-US" altLang="zh-CN" sz="2700" b="1" dirty="0" err="1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66492" y="3650010"/>
            <a:ext cx="1440612" cy="1536473"/>
            <a:chOff x="1466492" y="3650010"/>
            <a:chExt cx="1440612" cy="153647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7" r="75889" b="6437"/>
            <a:stretch/>
          </p:blipFill>
          <p:spPr>
            <a:xfrm>
              <a:off x="1466492" y="3650010"/>
              <a:ext cx="1440612" cy="15364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r="76101" b="6437"/>
            <a:stretch/>
          </p:blipFill>
          <p:spPr>
            <a:xfrm>
              <a:off x="1486694" y="3658518"/>
              <a:ext cx="1383104" cy="1438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6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558" y="375692"/>
            <a:ext cx="11449272" cy="59400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21898" tIns="60948" rIns="121898" bIns="60948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该道图文转换题让人耳目一新：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新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在题型，为框架示意图转换，可谓是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创新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新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在内容，切中中学生实际。本题的构图特点较清晰，由总到分共有三级信息。难点在于表述。表述特别要求信息的完整、准确。如答案写成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瑶族村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日行要先查阅资料，准备行装；实施时要参观，访谈，联谊，写考察日记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，固然简单，但信息不完整，少了查阅资料的内容及应有的参与者和联谊对象。而这些是构思层面，可以隐而不说，但在文字表述时要说出来。就准确而言，没有体现文段特定的开头语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这次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本次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，直接挪用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实施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而不是把它转换为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考察期间</a:t>
            </a:r>
            <a:r>
              <a:rPr lang="en-US" altLang="zh-CN" sz="2800" kern="1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  <a:cs typeface="Times New Roman"/>
              </a:rPr>
              <a:t>”</a:t>
            </a:r>
            <a:r>
              <a:rPr lang="en-US" altLang="zh-CN" sz="2800" kern="100" dirty="0">
                <a:solidFill>
                  <a:prstClr val="black"/>
                </a:solidFill>
                <a:latin typeface="华文细黑"/>
                <a:ea typeface="华文细黑"/>
                <a:cs typeface="Times New Roman"/>
              </a:rPr>
              <a:t>，这在文段中也是不准确的表达。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734489" y="6397923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128159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9000" y="367671"/>
            <a:ext cx="11478502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新课标全国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下面是某班级春游活动的构思框架，请把这个构思写成一段话，要求内容完整，表述准确，语言连贯，不超过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个字。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50" name="Picture 2" descr="\\马玉娜\d\2016PPT原文件\大一轮\语文  全国（改考纲）\aaA1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30" y="1854027"/>
            <a:ext cx="6040028" cy="271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286" y="469632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 答案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558702" y="4696321"/>
            <a:ext cx="977341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解析</a:t>
            </a:r>
          </a:p>
        </p:txBody>
      </p:sp>
      <p:sp>
        <p:nvSpPr>
          <p:cNvPr id="7" name="矩形 6"/>
          <p:cNvSpPr/>
          <p:nvPr/>
        </p:nvSpPr>
        <p:spPr>
          <a:xfrm>
            <a:off x="391245" y="5367746"/>
            <a:ext cx="11449272" cy="13024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示例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本次春游全班分为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个小组，以组为单位准备所需物品，要求人人参与，组长负责协调。各组拿出美食进行班级评比，并参加游艺活动。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2684764" y="4696321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12235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1245" y="1410789"/>
            <a:ext cx="11449272" cy="2595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本题以图文转换的形式考查对画面的理解和语言表达准确、连贯的能力。描述图示要抓住图示各元素之间的联系，准确描述出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春游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的组织形式、具体准备、活动要求及活动内容。图示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是组织形式，图示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统领的是准备和要求，图示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班级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统领的是活动内容。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0055646" y="6397923"/>
            <a:ext cx="1663200" cy="46166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试题评点 </a:t>
            </a:r>
          </a:p>
        </p:txBody>
      </p:sp>
    </p:spTree>
    <p:extLst>
      <p:ext uri="{BB962C8B-B14F-4D97-AF65-F5344CB8AC3E}">
        <p14:creationId xmlns:p14="http://schemas.microsoft.com/office/powerpoint/2010/main" val="941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6137</TotalTime>
  <Words>5693</Words>
  <Application>Microsoft Office PowerPoint</Application>
  <PresentationFormat>自定义</PresentationFormat>
  <Paragraphs>241</Paragraphs>
  <Slides>62</Slides>
  <Notes>0</Notes>
  <HiddenSlides>19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3" baseType="lpstr">
      <vt:lpstr>7_Office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4167</cp:revision>
  <dcterms:created xsi:type="dcterms:W3CDTF">2014-11-27T01:03:00Z</dcterms:created>
  <dcterms:modified xsi:type="dcterms:W3CDTF">2017-03-27T02:14:00Z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